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5"/>
  </p:notesMasterIdLst>
  <p:handoutMasterIdLst>
    <p:handoutMasterId r:id="rId6"/>
  </p:handoutMasterIdLst>
  <p:sldIdLst>
    <p:sldId id="1740" r:id="rId2"/>
    <p:sldId id="1741" r:id="rId3"/>
    <p:sldId id="1742" r:id="rId4"/>
  </p:sldIdLst>
  <p:sldSz cx="6858000" cy="9906000" type="A4"/>
  <p:notesSz cx="6808788" cy="9940925"/>
  <p:embeddedFontLst>
    <p:embeddedFont>
      <p:font typeface="Golos Text" charset="0"/>
      <p:regular r:id="rId7"/>
      <p:bold r:id="rId8"/>
    </p:embeddedFont>
    <p:embeddedFont>
      <p:font typeface="Roboto" charset="0"/>
      <p:regular r:id="rId9"/>
      <p:bold r:id="rId10"/>
      <p:italic r:id="rId11"/>
      <p:boldItalic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 userDrawn="1">
          <p15:clr>
            <a:srgbClr val="A4A3A4"/>
          </p15:clr>
        </p15:guide>
        <p15:guide id="2" pos="2108" userDrawn="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50F"/>
    <a:srgbClr val="000000"/>
    <a:srgbClr val="25C6FF"/>
    <a:srgbClr val="FFFFFF"/>
    <a:srgbClr val="CD3535"/>
    <a:srgbClr val="24ABC2"/>
    <a:srgbClr val="36C3DA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9" autoAdjust="0"/>
    <p:restoredTop sz="86384" autoAdjust="0"/>
  </p:normalViewPr>
  <p:slideViewPr>
    <p:cSldViewPr snapToObjects="1">
      <p:cViewPr>
        <p:scale>
          <a:sx n="130" d="100"/>
          <a:sy n="130" d="100"/>
        </p:scale>
        <p:origin x="-2238" y="-72"/>
      </p:cViewPr>
      <p:guideLst>
        <p:guide orient="horz" pos="2268"/>
        <p:guide orient="horz" pos="1580"/>
        <p:guide pos="2241"/>
        <p:guide pos="33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08"/>
        <p:guide orient="horz" pos="3131"/>
        <p:guide pos="2108"/>
        <p:guide pos="214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" y="3"/>
            <a:ext cx="2950476" cy="498772"/>
          </a:xfrm>
          <a:prstGeom prst="rect">
            <a:avLst/>
          </a:prstGeom>
        </p:spPr>
        <p:txBody>
          <a:bodyPr vert="horz" lIns="91543" tIns="45771" rIns="91543" bIns="4577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4" y="3"/>
            <a:ext cx="2950476" cy="498772"/>
          </a:xfrm>
          <a:prstGeom prst="rect">
            <a:avLst/>
          </a:prstGeom>
        </p:spPr>
        <p:txBody>
          <a:bodyPr vert="horz" lIns="91543" tIns="45771" rIns="91543" bIns="45771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" y="9442156"/>
            <a:ext cx="2950476" cy="498771"/>
          </a:xfrm>
          <a:prstGeom prst="rect">
            <a:avLst/>
          </a:prstGeom>
        </p:spPr>
        <p:txBody>
          <a:bodyPr vert="horz" lIns="91543" tIns="45771" rIns="91543" bIns="4577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4" y="9442156"/>
            <a:ext cx="2950476" cy="498771"/>
          </a:xfrm>
          <a:prstGeom prst="rect">
            <a:avLst/>
          </a:prstGeom>
        </p:spPr>
        <p:txBody>
          <a:bodyPr vert="horz" lIns="91543" tIns="45771" rIns="91543" bIns="45771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0"/>
            <a:ext cx="2950476" cy="497046"/>
          </a:xfrm>
          <a:prstGeom prst="rect">
            <a:avLst/>
          </a:prstGeom>
        </p:spPr>
        <p:txBody>
          <a:bodyPr vert="horz" lIns="91543" tIns="45771" rIns="91543" bIns="457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4" y="10"/>
            <a:ext cx="2950476" cy="497046"/>
          </a:xfrm>
          <a:prstGeom prst="rect">
            <a:avLst/>
          </a:prstGeom>
        </p:spPr>
        <p:txBody>
          <a:bodyPr vert="horz" lIns="91543" tIns="45771" rIns="91543" bIns="45771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3" tIns="45771" rIns="91543" bIns="457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7"/>
            <a:ext cx="5447030" cy="4473416"/>
          </a:xfrm>
          <a:prstGeom prst="rect">
            <a:avLst/>
          </a:prstGeom>
        </p:spPr>
        <p:txBody>
          <a:bodyPr vert="horz" lIns="91543" tIns="45771" rIns="91543" bIns="457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42162"/>
            <a:ext cx="2950476" cy="497046"/>
          </a:xfrm>
          <a:prstGeom prst="rect">
            <a:avLst/>
          </a:prstGeom>
        </p:spPr>
        <p:txBody>
          <a:bodyPr vert="horz" lIns="91543" tIns="45771" rIns="91543" bIns="457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4" y="9442162"/>
            <a:ext cx="2950476" cy="497046"/>
          </a:xfrm>
          <a:prstGeom prst="rect">
            <a:avLst/>
          </a:prstGeom>
        </p:spPr>
        <p:txBody>
          <a:bodyPr vert="horz" lIns="91543" tIns="45771" rIns="91543" bIns="45771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52004" y="1172580"/>
            <a:ext cx="5851861" cy="10464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300" b="1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ОБ ОБЯЗАННОСТИ ПРЕДСТАВЛЕНИЯ В НАЛОГОВЫЕ ОРГАНЫ УВЕДОМЛЕНИЙ ОБ ИСЧИСЛЕННЫХ СУММАХ </a:t>
            </a:r>
          </a:p>
          <a:p>
            <a:pPr algn="ctr">
              <a:lnSpc>
                <a:spcPct val="100000"/>
              </a:lnSpc>
            </a:pPr>
            <a:r>
              <a:rPr lang="ru-RU" sz="1300" b="1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ИМУЩЕСТВЕННЫХ НАЛОГОВ ОРГАНИЗАЦИЙ И АВАНСОВЫХ ПЛАТЕЖЕЙ </a:t>
            </a:r>
            <a:r>
              <a:rPr lang="ru-RU" sz="1300" b="1" dirty="0" smtClean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ЗА  </a:t>
            </a:r>
            <a:r>
              <a:rPr lang="ru-RU" sz="1300" b="1" dirty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3</a:t>
            </a:r>
            <a:r>
              <a:rPr lang="ru-RU" sz="1300" b="1" dirty="0" smtClean="0">
                <a:solidFill>
                  <a:schemeClr val="tx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 квартал 2024 ГОДА</a:t>
            </a:r>
            <a:endParaRPr lang="ru-RU" sz="1300" b="1" dirty="0">
              <a:solidFill>
                <a:schemeClr val="tx1">
                  <a:lumMod val="50000"/>
                </a:schemeClr>
              </a:solidFill>
              <a:latin typeface="Golos Text" panose="020B0604020202020204" charset="0"/>
              <a:ea typeface="Golos Text" panose="020B0604020202020204" charset="0"/>
              <a:cs typeface="Roboto" panose="02000000000000000000" pitchFamily="2" charset="0"/>
            </a:endParaRPr>
          </a:p>
          <a:p>
            <a:pPr algn="ctr"/>
            <a:endParaRPr lang="ru-RU" sz="1600" b="1" dirty="0">
              <a:solidFill>
                <a:srgbClr val="FF0000"/>
              </a:solidFill>
              <a:latin typeface="Golos Text" charset="0"/>
              <a:ea typeface="Golos Text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671" y="2075379"/>
            <a:ext cx="58518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В соответствии со статьями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363, 383 и 397 НК РФ в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2024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году установлены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следующие сроки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уплаты транспортного, земельного налогов и налога на имущество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организаций (с учетом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положений статьи 6.1. НК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РФ):</a:t>
            </a:r>
            <a:endParaRPr lang="ru-RU" sz="1200" dirty="0"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- авансовый платеж за 1 квартал 2024 года не позднее 02.05.2024;</a:t>
            </a:r>
          </a:p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- авансовый платеж за 2 квартал 2024 года не позднее 29.07.2024;</a:t>
            </a:r>
          </a:p>
          <a:p>
            <a:pPr indent="450850" algn="just"/>
            <a:r>
              <a:rPr lang="ru-RU" sz="1200" b="1" dirty="0" smtClean="0">
                <a:latin typeface="Golos Text" panose="020B0604020202020204" charset="0"/>
                <a:ea typeface="Golos Text" panose="020B0604020202020204" charset="0"/>
              </a:rPr>
              <a:t>- </a:t>
            </a:r>
            <a:r>
              <a:rPr lang="ru-RU" sz="1200" b="1" dirty="0">
                <a:latin typeface="Golos Text" panose="020B0604020202020204" charset="0"/>
                <a:ea typeface="Golos Text" panose="020B0604020202020204" charset="0"/>
              </a:rPr>
              <a:t>авансовый платеж за 3 квартал </a:t>
            </a:r>
            <a:r>
              <a:rPr lang="ru-RU" sz="1200" b="1" dirty="0" smtClean="0">
                <a:latin typeface="Golos Text" panose="020B0604020202020204" charset="0"/>
                <a:ea typeface="Golos Text" panose="020B0604020202020204" charset="0"/>
              </a:rPr>
              <a:t>2024 </a:t>
            </a:r>
            <a:r>
              <a:rPr lang="ru-RU" sz="1200" b="1" dirty="0">
                <a:latin typeface="Golos Text" panose="020B0604020202020204" charset="0"/>
                <a:ea typeface="Golos Text" panose="020B0604020202020204" charset="0"/>
              </a:rPr>
              <a:t>года не позднее </a:t>
            </a:r>
            <a:r>
              <a:rPr lang="ru-RU" sz="1200" b="1" dirty="0" smtClean="0">
                <a:latin typeface="Golos Text" panose="020B0604020202020204" charset="0"/>
                <a:ea typeface="Golos Text" panose="020B0604020202020204" charset="0"/>
              </a:rPr>
              <a:t>28.10.2024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;</a:t>
            </a:r>
            <a:endParaRPr lang="ru-RU" sz="1200" dirty="0"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- налог за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2024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год не позднее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28.02.2025.</a:t>
            </a:r>
            <a:endParaRPr lang="ru-RU" sz="1200" dirty="0"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В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соответствии с пунктом 9 статьи 58 НК РФ налогоплательщик обязан представлять в налоговый орган по месту постановки на учет </a:t>
            </a:r>
            <a:r>
              <a:rPr lang="ru-RU" sz="1200" b="1" dirty="0">
                <a:solidFill>
                  <a:srgbClr val="25C6FF"/>
                </a:solidFill>
                <a:latin typeface="Golos Text" panose="020B0604020202020204" charset="0"/>
                <a:ea typeface="Golos Text" panose="020B0604020202020204" charset="0"/>
              </a:rPr>
              <a:t>Уведомление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 об исчисленных суммах налогов, авансовых платежей по налогам, сборов, страховых взносов </a:t>
            </a:r>
            <a:r>
              <a:rPr lang="ru-RU" sz="1200" b="1" dirty="0">
                <a:solidFill>
                  <a:srgbClr val="00B0F0"/>
                </a:solidFill>
                <a:latin typeface="Golos Text" panose="020B0604020202020204" charset="0"/>
                <a:ea typeface="Golos Text" panose="020B0604020202020204" charset="0"/>
              </a:rPr>
              <a:t>не позднее 25-го числа месяца</a:t>
            </a:r>
            <a:r>
              <a:rPr lang="ru-RU" sz="1200" dirty="0">
                <a:solidFill>
                  <a:srgbClr val="00B0F0"/>
                </a:solidFill>
                <a:latin typeface="Golos Text" panose="020B0604020202020204" charset="0"/>
                <a:ea typeface="Golos Text" panose="020B0604020202020204" charset="0"/>
              </a:rPr>
              <a:t>,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в котором установлен срок уплаты соответствующих налогов и авансовых платежей по налогам. </a:t>
            </a:r>
            <a:endParaRPr lang="ru-RU" sz="1200" dirty="0" smtClean="0"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r>
              <a:rPr lang="ru-RU" sz="1200" b="1" dirty="0" smtClean="0">
                <a:latin typeface="Golos Text" panose="020B0604020202020204" charset="0"/>
                <a:ea typeface="Golos Text" panose="020B0604020202020204" charset="0"/>
              </a:rPr>
              <a:t>Таким образом срок представления Уведомления за 3 квартал 2024 года - </a:t>
            </a:r>
            <a:r>
              <a:rPr lang="ru-RU" sz="1200" b="1" dirty="0" smtClean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25.10.2024. </a:t>
            </a:r>
          </a:p>
          <a:p>
            <a:pPr indent="450850" algn="just"/>
            <a:r>
              <a:rPr lang="ru-RU" sz="12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Уведомление можно направить в электронной форме по телекоммуникационным каналам связи либо через личный кабинет налогоплательщика. Разъяснения о способах подачи и порядке заполнения уведомления размещены на сайте ФНС России (https://</a:t>
            </a:r>
            <a:r>
              <a:rPr lang="ru-RU" sz="1200" dirty="0" smtClean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www.nalog.gov.ru/rn77/ens/).</a:t>
            </a:r>
            <a:endParaRPr lang="ru-RU" sz="1200" dirty="0">
              <a:solidFill>
                <a:srgbClr val="0070C0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endParaRPr lang="ru-RU" sz="1200" b="1" dirty="0" smtClean="0">
              <a:solidFill>
                <a:srgbClr val="FF0000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9987" y="6420258"/>
            <a:ext cx="57765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Обращаем внимание на возможность представления единого Уведомления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на 2024 с разбивкой по налогам и по отчетным/налоговым периодам (1,2,3 кварталы 2024 года и 2024 год).</a:t>
            </a:r>
            <a:endParaRPr lang="en-US" sz="1200" dirty="0">
              <a:latin typeface="Golos Text" panose="020B0604020202020204" charset="0"/>
              <a:ea typeface="Golos Text" panose="020B0604020202020204" charset="0"/>
            </a:endParaRPr>
          </a:p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Форма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, порядок заполнения и формат представления уведомления об исчисленных суммах налогов, авансовых платежей по налогам, сборов, страховым взносам в электронной форме, утверждены Приказом ФНС России от 02.11.2022 №ЕД-7-8/1047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@ с изменениями  и дополнениями (№ЕД-7-8/20</a:t>
            </a:r>
            <a:r>
              <a:rPr lang="en-US" sz="1200" dirty="0" smtClean="0">
                <a:latin typeface="Golos Text" panose="020B0604020202020204" charset="0"/>
                <a:ea typeface="Golos Text" panose="020B0604020202020204" charset="0"/>
              </a:rPr>
              <a:t>@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от 16.01.2024).</a:t>
            </a:r>
          </a:p>
          <a:p>
            <a:pPr indent="450850" algn="just"/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Образец заполнения </a:t>
            </a:r>
            <a:r>
              <a:rPr lang="ru-RU" sz="1200" dirty="0">
                <a:latin typeface="Golos Text" panose="020B0604020202020204" charset="0"/>
                <a:ea typeface="Golos Text" panose="020B0604020202020204" charset="0"/>
              </a:rPr>
              <a:t>уведомления об исчисленных суммах налогов, авансовых платежей по налогам, сборов, страховым взносам </a:t>
            </a:r>
            <a:r>
              <a:rPr lang="ru-RU" sz="1200" dirty="0" smtClean="0">
                <a:latin typeface="Golos Text" panose="020B0604020202020204" charset="0"/>
                <a:ea typeface="Golos Text" panose="020B0604020202020204" charset="0"/>
              </a:rPr>
              <a:t> прилагается.</a:t>
            </a:r>
            <a:endParaRPr lang="en-US" sz="12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573017" y="686105"/>
            <a:ext cx="2376264" cy="468474"/>
            <a:chOff x="3501009" y="218053"/>
            <a:chExt cx="2376264" cy="468474"/>
          </a:xfrm>
        </p:grpSpPr>
        <p:cxnSp>
          <p:nvCxnSpPr>
            <p:cNvPr id="4" name="Соединительная линия уступом 3"/>
            <p:cNvCxnSpPr/>
            <p:nvPr/>
          </p:nvCxnSpPr>
          <p:spPr>
            <a:xfrm rot="10800000">
              <a:off x="3501009" y="218053"/>
              <a:ext cx="1260140" cy="279452"/>
            </a:xfrm>
            <a:prstGeom prst="bentConnector3">
              <a:avLst>
                <a:gd name="adj1" fmla="val 99887"/>
              </a:avLst>
            </a:prstGeom>
            <a:ln>
              <a:solidFill>
                <a:srgbClr val="F145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4761149" y="308484"/>
              <a:ext cx="1116124" cy="3780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9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российских организаций</a:t>
              </a:r>
              <a:endPara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406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3501008" y="308484"/>
            <a:ext cx="2376265" cy="378043"/>
            <a:chOff x="3501008" y="308484"/>
            <a:chExt cx="2376265" cy="378043"/>
          </a:xfrm>
        </p:grpSpPr>
        <p:cxnSp>
          <p:nvCxnSpPr>
            <p:cNvPr id="8" name="Соединительная линия уступом 7"/>
            <p:cNvCxnSpPr/>
            <p:nvPr/>
          </p:nvCxnSpPr>
          <p:spPr>
            <a:xfrm rot="10800000" flipV="1">
              <a:off x="3501008" y="488504"/>
              <a:ext cx="1260140" cy="108012"/>
            </a:xfrm>
            <a:prstGeom prst="bentConnector3">
              <a:avLst>
                <a:gd name="adj1" fmla="val 91321"/>
              </a:avLst>
            </a:prstGeom>
            <a:ln>
              <a:solidFill>
                <a:srgbClr val="F145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4761149" y="308484"/>
              <a:ext cx="1116124" cy="3780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9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российских организаций</a:t>
              </a:r>
              <a:endParaRPr lang="ru-RU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062343" y="3476836"/>
            <a:ext cx="590793" cy="3996445"/>
            <a:chOff x="4062343" y="3476836"/>
            <a:chExt cx="590793" cy="399644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28" t="14660" r="32273" b="84226"/>
            <a:stretch/>
          </p:blipFill>
          <p:spPr>
            <a:xfrm>
              <a:off x="4077072" y="3476836"/>
              <a:ext cx="576064" cy="108013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28" t="14660" r="32273" b="84226"/>
            <a:stretch/>
          </p:blipFill>
          <p:spPr>
            <a:xfrm>
              <a:off x="4077072" y="5421052"/>
              <a:ext cx="576064" cy="10801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28" t="14660" r="32273" b="84226"/>
            <a:stretch/>
          </p:blipFill>
          <p:spPr>
            <a:xfrm>
              <a:off x="4062343" y="7365268"/>
              <a:ext cx="576064" cy="108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34816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166111</TotalTime>
  <Words>310</Words>
  <Application>Microsoft Office PowerPoint</Application>
  <PresentationFormat>Лист A4 (210x297 мм)</PresentationFormat>
  <Paragraphs>18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Golos Text</vt:lpstr>
      <vt:lpstr>Roboto</vt:lpstr>
      <vt:lpstr>Calibri</vt:lpstr>
      <vt:lpstr>1_Office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Кузнецова Яна Викторовна</cp:lastModifiedBy>
  <cp:revision>1975</cp:revision>
  <cp:lastPrinted>2023-05-31T12:32:09Z</cp:lastPrinted>
  <dcterms:created xsi:type="dcterms:W3CDTF">2014-10-08T23:03:32Z</dcterms:created>
  <dcterms:modified xsi:type="dcterms:W3CDTF">2024-10-29T09:27:26Z</dcterms:modified>
</cp:coreProperties>
</file>